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9" r:id="rId3"/>
    <p:sldId id="380" r:id="rId4"/>
    <p:sldId id="398" r:id="rId5"/>
    <p:sldId id="381" r:id="rId6"/>
    <p:sldId id="399" r:id="rId7"/>
    <p:sldId id="383" r:id="rId8"/>
    <p:sldId id="384" r:id="rId9"/>
    <p:sldId id="388" r:id="rId10"/>
    <p:sldId id="438" r:id="rId11"/>
    <p:sldId id="387" r:id="rId12"/>
    <p:sldId id="386" r:id="rId13"/>
    <p:sldId id="348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400" r:id="rId28"/>
    <p:sldId id="286" r:id="rId29"/>
    <p:sldId id="440" r:id="rId30"/>
    <p:sldId id="442" r:id="rId31"/>
    <p:sldId id="441" r:id="rId32"/>
    <p:sldId id="281" r:id="rId33"/>
    <p:sldId id="297" r:id="rId34"/>
    <p:sldId id="299" r:id="rId35"/>
    <p:sldId id="298" r:id="rId36"/>
    <p:sldId id="302" r:id="rId37"/>
    <p:sldId id="301" r:id="rId38"/>
    <p:sldId id="305" r:id="rId39"/>
    <p:sldId id="306" r:id="rId40"/>
    <p:sldId id="30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296" r:id="rId51"/>
    <p:sldId id="303" r:id="rId52"/>
    <p:sldId id="310" r:id="rId53"/>
    <p:sldId id="311" r:id="rId54"/>
    <p:sldId id="312" r:id="rId55"/>
    <p:sldId id="324" r:id="rId56"/>
    <p:sldId id="313" r:id="rId57"/>
    <p:sldId id="314" r:id="rId58"/>
    <p:sldId id="315" r:id="rId59"/>
    <p:sldId id="309" r:id="rId60"/>
    <p:sldId id="308" r:id="rId61"/>
    <p:sldId id="316" r:id="rId62"/>
    <p:sldId id="300" r:id="rId63"/>
    <p:sldId id="321" r:id="rId64"/>
    <p:sldId id="320" r:id="rId65"/>
    <p:sldId id="322" r:id="rId66"/>
    <p:sldId id="307" r:id="rId67"/>
    <p:sldId id="319" r:id="rId68"/>
    <p:sldId id="390" r:id="rId69"/>
    <p:sldId id="393" r:id="rId70"/>
    <p:sldId id="391" r:id="rId71"/>
    <p:sldId id="394" r:id="rId72"/>
    <p:sldId id="421" r:id="rId73"/>
    <p:sldId id="396" r:id="rId74"/>
    <p:sldId id="397" r:id="rId75"/>
    <p:sldId id="428" r:id="rId76"/>
    <p:sldId id="429" r:id="rId77"/>
    <p:sldId id="422" r:id="rId78"/>
    <p:sldId id="426" r:id="rId79"/>
    <p:sldId id="425" r:id="rId80"/>
    <p:sldId id="423" r:id="rId81"/>
    <p:sldId id="424" r:id="rId82"/>
    <p:sldId id="433" r:id="rId83"/>
    <p:sldId id="427" r:id="rId84"/>
    <p:sldId id="432" r:id="rId85"/>
    <p:sldId id="431" r:id="rId86"/>
    <p:sldId id="435" r:id="rId87"/>
    <p:sldId id="436" r:id="rId88"/>
    <p:sldId id="437" r:id="rId89"/>
    <p:sldId id="410" r:id="rId90"/>
    <p:sldId id="411" r:id="rId91"/>
    <p:sldId id="404" r:id="rId92"/>
    <p:sldId id="408" r:id="rId93"/>
    <p:sldId id="409" r:id="rId94"/>
    <p:sldId id="407" r:id="rId95"/>
    <p:sldId id="406" r:id="rId96"/>
    <p:sldId id="405" r:id="rId97"/>
    <p:sldId id="415" r:id="rId98"/>
    <p:sldId id="416" r:id="rId99"/>
    <p:sldId id="417" r:id="rId100"/>
    <p:sldId id="414" r:id="rId101"/>
    <p:sldId id="413" r:id="rId102"/>
    <p:sldId id="412" r:id="rId103"/>
    <p:sldId id="418" r:id="rId104"/>
    <p:sldId id="419" r:id="rId105"/>
    <p:sldId id="270" r:id="rId106"/>
    <p:sldId id="346" r:id="rId107"/>
    <p:sldId id="347" r:id="rId108"/>
    <p:sldId id="377" r:id="rId109"/>
    <p:sldId id="372" r:id="rId110"/>
    <p:sldId id="378" r:id="rId111"/>
    <p:sldId id="374" r:id="rId112"/>
    <p:sldId id="375" r:id="rId113"/>
    <p:sldId id="376" r:id="rId114"/>
    <p:sldId id="370" r:id="rId1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064"/>
    <a:srgbClr val="00FF00"/>
    <a:srgbClr val="64F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Cyrl-B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1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851734685591909E-2"/>
          <c:y val="0"/>
          <c:w val="0.96693211927744338"/>
          <c:h val="0.945147981333198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B0064"/>
            </a:solidFill>
          </c:spPr>
          <c:explosion val="11"/>
          <c:dPt>
            <c:idx val="0"/>
            <c:bubble3D val="0"/>
            <c:explosion val="6"/>
            <c:spPr>
              <a:solidFill>
                <a:srgbClr val="64FB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B0064"/>
              </a:solidFill>
              <a:ln w="25400">
                <a:solidFill>
                  <a:schemeClr val="lt1"/>
                </a:solidFill>
              </a:ln>
              <a:effectLst>
                <a:outerShdw blurRad="50800" dist="2540000" dir="15840000" sx="138000" sy="138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8.3452277078456871E-2"/>
                  <c:y val="-0.3075320010131627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2642101595562"/>
                      <c:h val="0.24698462475237062"/>
                    </c:manualLayout>
                  </c15:layout>
                </c:ext>
              </c:extLst>
            </c:dLbl>
            <c:dLbl>
              <c:idx val="1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Muški</c:v>
                </c:pt>
                <c:pt idx="1">
                  <c:v>Ženski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</c:v>
                </c:pt>
                <c:pt idx="1">
                  <c:v>65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Cyrl-B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Latn-RS" sz="2400" b="1" dirty="0" smtClean="0">
                <a:solidFill>
                  <a:schemeClr val="tx1"/>
                </a:solidFill>
              </a:rPr>
              <a:t>Struktura anketiranih korisnika po</a:t>
            </a:r>
            <a:r>
              <a:rPr lang="sr-Latn-RS" sz="2400" b="1" baseline="0" dirty="0" smtClean="0">
                <a:solidFill>
                  <a:schemeClr val="tx1"/>
                </a:solidFill>
              </a:rPr>
              <a:t> dužini radnog staža</a:t>
            </a:r>
            <a:endParaRPr lang="en-US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B0064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0-2 godine</c:v>
                </c:pt>
                <c:pt idx="1">
                  <c:v>3-7 godina</c:v>
                </c:pt>
                <c:pt idx="2">
                  <c:v>8-15 godina</c:v>
                </c:pt>
                <c:pt idx="3">
                  <c:v>16-25 godina</c:v>
                </c:pt>
                <c:pt idx="4">
                  <c:v>26-35 godina</c:v>
                </c:pt>
                <c:pt idx="5">
                  <c:v>35 i više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</c:v>
                </c:pt>
                <c:pt idx="1">
                  <c:v>8</c:v>
                </c:pt>
                <c:pt idx="2">
                  <c:v>18</c:v>
                </c:pt>
                <c:pt idx="3">
                  <c:v>27</c:v>
                </c:pt>
                <c:pt idx="4">
                  <c:v>7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9052544"/>
        <c:axId val="629053104"/>
      </c:barChart>
      <c:catAx>
        <c:axId val="629052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629053104"/>
        <c:crosses val="autoZero"/>
        <c:auto val="1"/>
        <c:lblAlgn val="ctr"/>
        <c:lblOffset val="100"/>
        <c:noMultiLvlLbl val="0"/>
      </c:catAx>
      <c:valAx>
        <c:axId val="629053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62905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Cyrl-B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1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73500147144483E-3"/>
          <c:y val="5.4852110112672416E-2"/>
          <c:w val="0.96693211927744338"/>
          <c:h val="0.945147981333198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B0064"/>
            </a:solidFill>
          </c:spPr>
          <c:dPt>
            <c:idx val="0"/>
            <c:bubble3D val="0"/>
            <c:explosion val="26"/>
            <c:spPr>
              <a:solidFill>
                <a:srgbClr val="64FB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20"/>
            <c:spPr>
              <a:solidFill>
                <a:srgbClr val="FB0064"/>
              </a:solidFill>
              <a:ln w="25400">
                <a:solidFill>
                  <a:schemeClr val="lt1"/>
                </a:solidFill>
              </a:ln>
              <a:effectLst>
                <a:outerShdw blurRad="50800" dist="2540000" dir="15840000" sx="138000" sy="138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9.7360989924866359E-2"/>
                  <c:y val="7.827457884133770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2642101595562"/>
                      <c:h val="0.246984624752370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8369623496306212"/>
                  <c:y val="-0.1381931316289610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</c:v>
                </c:pt>
                <c:pt idx="1">
                  <c:v>24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Cyrl-B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1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73500147144483E-3"/>
          <c:y val="5.4852110112672416E-2"/>
          <c:w val="0.96693211927744338"/>
          <c:h val="0.945147981333198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B0064"/>
            </a:solidFill>
          </c:spPr>
          <c:dPt>
            <c:idx val="0"/>
            <c:bubble3D val="0"/>
            <c:explosion val="26"/>
            <c:spPr>
              <a:solidFill>
                <a:srgbClr val="64FB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20"/>
            <c:spPr>
              <a:solidFill>
                <a:srgbClr val="FB0064"/>
              </a:solidFill>
              <a:ln w="25400">
                <a:solidFill>
                  <a:schemeClr val="lt1"/>
                </a:solidFill>
              </a:ln>
              <a:effectLst>
                <a:outerShdw blurRad="50800" dist="2540000" dir="15840000" sx="138000" sy="138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0530882583710034"/>
                  <c:y val="0.11555527691716724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2642101595562"/>
                      <c:h val="0.246984624752370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389185029218466"/>
                  <c:y val="-0.1701480156939577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16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Cyrl-B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1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73500147144483E-3"/>
          <c:y val="5.4852110112672416E-2"/>
          <c:w val="0.96693211927744338"/>
          <c:h val="0.945147981333198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B0064"/>
            </a:solidFill>
          </c:spPr>
          <c:dPt>
            <c:idx val="0"/>
            <c:bubble3D val="0"/>
            <c:explosion val="26"/>
            <c:spPr>
              <a:solidFill>
                <a:srgbClr val="64FB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68"/>
            <c:spPr>
              <a:solidFill>
                <a:srgbClr val="FB0064"/>
              </a:solidFill>
              <a:ln w="25400">
                <a:solidFill>
                  <a:schemeClr val="lt1"/>
                </a:solidFill>
              </a:ln>
              <a:effectLst>
                <a:outerShdw blurRad="50800" dist="2540000" dir="15840000" sx="138000" sy="138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5100888233244578"/>
                  <c:y val="0.18745376606340988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2642101595562"/>
                      <c:h val="0.246984624752370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0387859086120906E-3"/>
                  <c:y val="-1.836231638522325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Cyrl-B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1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73500147144483E-3"/>
          <c:y val="5.4852110112672416E-2"/>
          <c:w val="0.96693211927744338"/>
          <c:h val="0.945147981333198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B0064"/>
            </a:solidFill>
          </c:spPr>
          <c:dPt>
            <c:idx val="0"/>
            <c:bubble3D val="0"/>
            <c:explosion val="26"/>
            <c:spPr>
              <a:solidFill>
                <a:srgbClr val="64FB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20"/>
            <c:spPr>
              <a:solidFill>
                <a:srgbClr val="FB0064"/>
              </a:solidFill>
              <a:ln w="25400">
                <a:solidFill>
                  <a:schemeClr val="lt1"/>
                </a:solidFill>
              </a:ln>
              <a:effectLst>
                <a:outerShdw blurRad="50800" dist="2540000" dir="15840000" sx="138000" sy="138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5100888233244578"/>
                  <c:y val="0.184790859057993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2642101595562"/>
                      <c:h val="0.246984624752370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7177448109471127"/>
                  <c:y val="-0.2047658067643708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Cyrl-B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1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73500147144483E-3"/>
          <c:y val="5.4852110112672416E-2"/>
          <c:w val="0.96693211927744338"/>
          <c:h val="0.945147981333198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B0064"/>
            </a:solidFill>
          </c:spPr>
          <c:dPt>
            <c:idx val="0"/>
            <c:bubble3D val="0"/>
            <c:explosion val="26"/>
            <c:spPr>
              <a:solidFill>
                <a:srgbClr val="64FB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20"/>
            <c:spPr>
              <a:solidFill>
                <a:srgbClr val="FB0064"/>
              </a:solidFill>
              <a:ln w="25400">
                <a:solidFill>
                  <a:schemeClr val="lt1"/>
                </a:solidFill>
              </a:ln>
              <a:effectLst>
                <a:outerShdw blurRad="50800" dist="2540000" dir="15840000" sx="138000" sy="138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5100888233244578"/>
                  <c:y val="0.21408283611757384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2642101595562"/>
                      <c:h val="0.246984624752370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190489131412632"/>
                  <c:y val="-0.2127545277806200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r-Cyrl-B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1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473500147144483E-3"/>
          <c:y val="5.4852110112672416E-2"/>
          <c:w val="0.96693211927744338"/>
          <c:h val="0.9451479813331987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B0064"/>
            </a:solidFill>
          </c:spPr>
          <c:dPt>
            <c:idx val="0"/>
            <c:bubble3D val="0"/>
            <c:explosion val="26"/>
            <c:spPr>
              <a:solidFill>
                <a:srgbClr val="64FB3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20"/>
            <c:spPr>
              <a:solidFill>
                <a:srgbClr val="FB0064"/>
              </a:solidFill>
              <a:ln w="25400">
                <a:solidFill>
                  <a:schemeClr val="lt1"/>
                </a:solidFill>
              </a:ln>
              <a:effectLst>
                <a:outerShdw blurRad="50800" dist="2540000" dir="15840000" sx="138000" sy="1380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1311392925518608"/>
                  <c:y val="-0.2529761655145575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sr-Latn-R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22642101595562"/>
                      <c:h val="0.2469846247523706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1.1025744886670515E-2"/>
                  <c:y val="0.216522855709859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64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8059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22783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66777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0881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795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9907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42295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07050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72395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8714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6942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EF9F-0721-42CC-820F-713B2277ACBB}" type="datetimeFigureOut">
              <a:rPr lang="sr-Latn-RS" smtClean="0"/>
              <a:t>20.3.2018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D44FF-220B-472A-A3E1-960A27F29E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91368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dnevnik.rs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8163"/>
            <a:ext cx="9144000" cy="2387600"/>
          </a:xfrm>
        </p:spPr>
        <p:txBody>
          <a:bodyPr>
            <a:normAutofit/>
          </a:bodyPr>
          <a:lstStyle/>
          <a:p>
            <a:r>
              <a:rPr lang="sr-Latn-RS" sz="7200" b="1" dirty="0" smtClean="0"/>
              <a:t>esDnevnik </a:t>
            </a:r>
            <a:r>
              <a:rPr lang="sr-Latn-RS" sz="7200" dirty="0"/>
              <a:t>−</a:t>
            </a:r>
            <a:r>
              <a:rPr lang="sr-Latn-RS" sz="7200" b="1" dirty="0" smtClean="0"/>
              <a:t> primeri iz prakse</a:t>
            </a:r>
            <a:endParaRPr lang="sr-Latn-RS" sz="7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-1"/>
            <a:ext cx="12192000" cy="10058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91757"/>
            <a:ext cx="2204160" cy="73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58" y="91757"/>
            <a:ext cx="2399086" cy="7347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6309360"/>
            <a:ext cx="12192000" cy="548640"/>
            <a:chOff x="0" y="6309360"/>
            <a:chExt cx="12192000" cy="548640"/>
          </a:xfrm>
        </p:grpSpPr>
        <p:sp>
          <p:nvSpPr>
            <p:cNvPr id="8" name="Rectangle 7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1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140948"/>
            <a:ext cx="10515600" cy="4472149"/>
          </a:xfrm>
        </p:spPr>
        <p:txBody>
          <a:bodyPr>
            <a:normAutofit lnSpcReduction="10000"/>
          </a:bodyPr>
          <a:lstStyle/>
          <a:p>
            <a:pPr marL="0" indent="457200">
              <a:lnSpc>
                <a:spcPct val="150000"/>
              </a:lnSpc>
              <a:buNone/>
            </a:pPr>
            <a:r>
              <a:rPr lang="sr-Latn-RS" sz="3200" dirty="0" smtClean="0"/>
              <a:t>Takođe, školski koordinator može da unosi i učenike, da dodeljuje učenike odeljenjima/razredima, odeljenjskim starešinama, nastavnicima; da im dodeljuje predmete, odnosno da obavlja administraciju vezanu za učenike. Ovo nije njegova glavna uloga, jer se učenicima prvenstveno bave odeljenjske starešine i nastavnici.</a:t>
            </a:r>
          </a:p>
          <a:p>
            <a:pPr marL="0" indent="0">
              <a:buNone/>
            </a:pPr>
            <a:endParaRPr lang="sr-Latn-RS" sz="3200" dirty="0" smtClean="0"/>
          </a:p>
        </p:txBody>
      </p:sp>
    </p:spTree>
    <p:extLst>
      <p:ext uri="{BB962C8B-B14F-4D97-AF65-F5344CB8AC3E}">
        <p14:creationId xmlns:p14="http://schemas.microsoft.com/office/powerpoint/2010/main" val="285001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40386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40386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2951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STRUČNE SLUŽBE</a:t>
            </a:r>
            <a:endParaRPr lang="sr-Latn-RS" sz="4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20523" y="203753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200" dirty="0" smtClean="0"/>
              <a:t>Stručne službe, kroz posebno definisane izveštaje, imaju mogućnost praćenja napretka učenika u toku školske godine, kao i rada nastavnika rada poboljšanja kvaliteta nastave.</a:t>
            </a:r>
          </a:p>
          <a:p>
            <a:pPr marL="0" indent="0">
              <a:buNone/>
            </a:pPr>
            <a:endParaRPr lang="sr-Latn-RS" sz="32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-1"/>
            <a:ext cx="12192000" cy="10058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91757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91757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09360"/>
            <a:ext cx="12192000" cy="548640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26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6" y="254914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Rezultati ankete</a:t>
            </a:r>
            <a:endParaRPr lang="sr-Latn-RS" sz="48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3137" y="2800587"/>
            <a:ext cx="44176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600" b="1" dirty="0" smtClean="0"/>
              <a:t>Polna struktura anketiranih korisnika </a:t>
            </a:r>
            <a:endParaRPr lang="sr-Latn-RS" sz="36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426968669"/>
              </p:ext>
            </p:extLst>
          </p:nvPr>
        </p:nvGraphicFramePr>
        <p:xfrm>
          <a:off x="4678894" y="1629790"/>
          <a:ext cx="6391677" cy="476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6624" y="1645090"/>
            <a:ext cx="5820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dirty="0" smtClean="0"/>
              <a:t>Broj anketiranih korisnika − 76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376531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4" grpId="0">
        <p:bldSub>
          <a:bldChart bld="category"/>
        </p:bldSub>
      </p:bldGraphic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0626" y="222765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Rezultati ankete</a:t>
            </a:r>
            <a:endParaRPr lang="sr-Latn-RS" sz="4800" b="1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249208163"/>
              </p:ext>
            </p:extLst>
          </p:nvPr>
        </p:nvGraphicFramePr>
        <p:xfrm>
          <a:off x="1801075" y="1405918"/>
          <a:ext cx="8975777" cy="450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4499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categoryEl"/>
        </p:bldSub>
      </p:bldGraphic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6" y="254914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Rezultati ankete</a:t>
            </a:r>
            <a:endParaRPr lang="sr-Latn-RS" sz="48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940611090"/>
              </p:ext>
            </p:extLst>
          </p:nvPr>
        </p:nvGraphicFramePr>
        <p:xfrm>
          <a:off x="5070779" y="1458587"/>
          <a:ext cx="6391677" cy="476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71126" y="1080199"/>
            <a:ext cx="7391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Da li Vam esDnevnik smanjuje vreme potrebno za upisivanje nastavnog časa? </a:t>
            </a:r>
            <a:endParaRPr lang="sr-Latn-RS" sz="3200" b="1" dirty="0"/>
          </a:p>
        </p:txBody>
      </p:sp>
    </p:spTree>
    <p:extLst>
      <p:ext uri="{BB962C8B-B14F-4D97-AF65-F5344CB8AC3E}">
        <p14:creationId xmlns:p14="http://schemas.microsoft.com/office/powerpoint/2010/main" val="23724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6" y="254914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Rezultati ankete</a:t>
            </a:r>
            <a:endParaRPr lang="sr-Latn-RS" sz="48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846462952"/>
              </p:ext>
            </p:extLst>
          </p:nvPr>
        </p:nvGraphicFramePr>
        <p:xfrm>
          <a:off x="5070779" y="1458587"/>
          <a:ext cx="6391677" cy="476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71126" y="1080199"/>
            <a:ext cx="7391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Da li Vam esDnevnik smanjuje vreme potrebno za pravljenje izveštaja? </a:t>
            </a:r>
            <a:endParaRPr lang="sr-Latn-RS" sz="3200" b="1" dirty="0"/>
          </a:p>
        </p:txBody>
      </p:sp>
    </p:spTree>
    <p:extLst>
      <p:ext uri="{BB962C8B-B14F-4D97-AF65-F5344CB8AC3E}">
        <p14:creationId xmlns:p14="http://schemas.microsoft.com/office/powerpoint/2010/main" val="35422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88328" y="306980"/>
            <a:ext cx="4015344" cy="1325563"/>
          </a:xfrm>
        </p:spPr>
        <p:txBody>
          <a:bodyPr>
            <a:normAutofit/>
          </a:bodyPr>
          <a:lstStyle/>
          <a:p>
            <a:r>
              <a:rPr lang="pt-BR" sz="4800" b="1" dirty="0" smtClean="0"/>
              <a:t>Pristup sistemu</a:t>
            </a:r>
            <a:endParaRPr lang="sr-Latn-RS" sz="4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6420" y="1558882"/>
            <a:ext cx="424314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200" dirty="0" smtClean="0"/>
              <a:t>Veb aplikaciji esDnevnik korisnici pristupaju na adresi</a:t>
            </a:r>
          </a:p>
          <a:p>
            <a:pPr marL="0" indent="0">
              <a:buNone/>
            </a:pPr>
            <a:r>
              <a:rPr lang="sr-Latn-RS" sz="3200" dirty="0" smtClean="0">
                <a:hlinkClick r:id="rId6"/>
              </a:rPr>
              <a:t>https://esdnevnik.rs/</a:t>
            </a:r>
            <a:r>
              <a:rPr lang="sr-Latn-RS" sz="3200" dirty="0" smtClean="0"/>
              <a:t>  </a:t>
            </a:r>
          </a:p>
          <a:p>
            <a:pPr marL="0" indent="0">
              <a:buNone/>
            </a:pPr>
            <a:r>
              <a:rPr lang="sr-Latn-RS" sz="3200" dirty="0" smtClean="0"/>
              <a:t>putem korisničkog imena, lozinke i/ili jednokratnog koda (tokena).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8184" y="1596261"/>
            <a:ext cx="7440804" cy="396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1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6" y="254914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Rezultati ankete</a:t>
            </a:r>
            <a:endParaRPr lang="sr-Latn-RS" sz="48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924382837"/>
              </p:ext>
            </p:extLst>
          </p:nvPr>
        </p:nvGraphicFramePr>
        <p:xfrm>
          <a:off x="5070779" y="1458587"/>
          <a:ext cx="6391677" cy="476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71126" y="1080199"/>
            <a:ext cx="7391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/>
              <a:t>Da li smatrate da je esDnevnik  intuitivan i lagan za korišćenje? </a:t>
            </a:r>
          </a:p>
        </p:txBody>
      </p:sp>
    </p:spTree>
    <p:extLst>
      <p:ext uri="{BB962C8B-B14F-4D97-AF65-F5344CB8AC3E}">
        <p14:creationId xmlns:p14="http://schemas.microsoft.com/office/powerpoint/2010/main" val="23021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6" y="254914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Rezultati ankete</a:t>
            </a:r>
            <a:endParaRPr lang="sr-Latn-RS" sz="48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84367287"/>
              </p:ext>
            </p:extLst>
          </p:nvPr>
        </p:nvGraphicFramePr>
        <p:xfrm>
          <a:off x="5070779" y="1458587"/>
          <a:ext cx="6391677" cy="476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71126" y="1080199"/>
            <a:ext cx="7391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Da li biste esDnevnik  preporučili roditeljima učenika? </a:t>
            </a:r>
            <a:endParaRPr lang="sr-Latn-RS" sz="3200" b="1" dirty="0"/>
          </a:p>
        </p:txBody>
      </p:sp>
    </p:spTree>
    <p:extLst>
      <p:ext uri="{BB962C8B-B14F-4D97-AF65-F5344CB8AC3E}">
        <p14:creationId xmlns:p14="http://schemas.microsoft.com/office/powerpoint/2010/main" val="20700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6" y="254914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Rezultati ankete</a:t>
            </a:r>
            <a:endParaRPr lang="sr-Latn-RS" sz="48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389665615"/>
              </p:ext>
            </p:extLst>
          </p:nvPr>
        </p:nvGraphicFramePr>
        <p:xfrm>
          <a:off x="5070779" y="1458587"/>
          <a:ext cx="6391677" cy="476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71126" y="1080199"/>
            <a:ext cx="7391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Da li biste esDnevnik  preporučili drugim kolegama nastavnicima koji nisu u projektu? </a:t>
            </a:r>
            <a:endParaRPr lang="sr-Latn-RS" sz="3200" b="1" dirty="0"/>
          </a:p>
        </p:txBody>
      </p:sp>
    </p:spTree>
    <p:extLst>
      <p:ext uri="{BB962C8B-B14F-4D97-AF65-F5344CB8AC3E}">
        <p14:creationId xmlns:p14="http://schemas.microsoft.com/office/powerpoint/2010/main" val="18431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0626" y="254914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Rezultati ankete</a:t>
            </a:r>
            <a:endParaRPr lang="sr-Latn-RS" sz="4800" b="1" dirty="0"/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952993624"/>
              </p:ext>
            </p:extLst>
          </p:nvPr>
        </p:nvGraphicFramePr>
        <p:xfrm>
          <a:off x="5070779" y="1458587"/>
          <a:ext cx="6391677" cy="476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71126" y="1080199"/>
            <a:ext cx="739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 smtClean="0"/>
              <a:t>Da li biste se vratili na papirni dnevnik? </a:t>
            </a:r>
            <a:endParaRPr lang="sr-Latn-RS" sz="3200" b="1" dirty="0"/>
          </a:p>
        </p:txBody>
      </p:sp>
    </p:spTree>
    <p:extLst>
      <p:ext uri="{BB962C8B-B14F-4D97-AF65-F5344CB8AC3E}">
        <p14:creationId xmlns:p14="http://schemas.microsoft.com/office/powerpoint/2010/main" val="409545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Chart bld="category"/>
        </p:bldSub>
      </p:bldGraphic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 smtClean="0"/>
              <a:t>HVALA NA PAŽNJI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82055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08294" y="226228"/>
            <a:ext cx="4137212" cy="1325563"/>
          </a:xfrm>
        </p:spPr>
        <p:txBody>
          <a:bodyPr>
            <a:normAutofit/>
          </a:bodyPr>
          <a:lstStyle/>
          <a:p>
            <a:r>
              <a:rPr lang="pt-BR" sz="4800" b="1" dirty="0" smtClean="0"/>
              <a:t>Pristup sistemu </a:t>
            </a:r>
            <a:endParaRPr lang="sr-Latn-RS" sz="4800" b="1" dirty="0"/>
          </a:p>
        </p:txBody>
      </p:sp>
    </p:spTree>
    <p:extLst>
      <p:ext uri="{BB962C8B-B14F-4D97-AF65-F5344CB8AC3E}">
        <p14:creationId xmlns:p14="http://schemas.microsoft.com/office/powerpoint/2010/main" val="5441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94650" y="2051459"/>
            <a:ext cx="5023662" cy="1325563"/>
          </a:xfrm>
        </p:spPr>
        <p:txBody>
          <a:bodyPr>
            <a:normAutofit fontScale="90000"/>
          </a:bodyPr>
          <a:lstStyle/>
          <a:p>
            <a:r>
              <a:rPr lang="sr-Latn-RS" sz="4800" b="1" dirty="0" smtClean="0"/>
              <a:t>Meni – Upravljanje    (školski koordinator)</a:t>
            </a:r>
            <a:endParaRPr lang="sr-Latn-R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6" y="621143"/>
            <a:ext cx="4449984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1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6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752951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Šta je esDnevnik?</a:t>
            </a:r>
            <a:endParaRPr lang="sr-Latn-RS" sz="4800" b="1" dirty="0"/>
          </a:p>
        </p:txBody>
      </p:sp>
      <p:sp>
        <p:nvSpPr>
          <p:cNvPr id="13" name="Content Placeholder 8"/>
          <p:cNvSpPr>
            <a:spLocks noGrp="1"/>
          </p:cNvSpPr>
          <p:nvPr>
            <p:ph idx="1"/>
          </p:nvPr>
        </p:nvSpPr>
        <p:spPr>
          <a:xfrm>
            <a:off x="838200" y="1868368"/>
            <a:ext cx="11034252" cy="4351338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sr-Latn-RS" sz="3200" dirty="0"/>
              <a:t>Elektronski dnevnik </a:t>
            </a:r>
            <a:r>
              <a:rPr lang="sr-Latn-RS" sz="3200" dirty="0" smtClean="0"/>
              <a:t>, esDnevnik, jeste </a:t>
            </a:r>
            <a:r>
              <a:rPr lang="sr-Latn-RS" sz="3200" dirty="0"/>
              <a:t>nacionalna </a:t>
            </a:r>
            <a:r>
              <a:rPr lang="sr-Latn-RS" sz="3200" dirty="0" smtClean="0"/>
              <a:t>platforma za:</a:t>
            </a:r>
          </a:p>
          <a:p>
            <a:pPr marL="1035050"/>
            <a:r>
              <a:rPr lang="sr-Latn-RS" sz="3200" dirty="0" smtClean="0"/>
              <a:t>digitalno </a:t>
            </a:r>
            <a:r>
              <a:rPr lang="sr-Latn-RS" sz="3200" dirty="0"/>
              <a:t>vođenje evidencije, </a:t>
            </a:r>
            <a:endParaRPr lang="sr-Latn-RS" sz="3200" dirty="0" smtClean="0"/>
          </a:p>
          <a:p>
            <a:pPr marL="1035050"/>
            <a:r>
              <a:rPr lang="sr-Latn-RS" sz="3200" dirty="0" smtClean="0"/>
              <a:t>analizu </a:t>
            </a:r>
            <a:r>
              <a:rPr lang="sr-Latn-RS" sz="3200" dirty="0"/>
              <a:t>i izveštavanje o rezultatima i napretku </a:t>
            </a:r>
            <a:r>
              <a:rPr lang="sr-Latn-RS" sz="3200" dirty="0" smtClean="0"/>
              <a:t>učenika i </a:t>
            </a:r>
          </a:p>
          <a:p>
            <a:pPr marL="1035050"/>
            <a:r>
              <a:rPr lang="sr-Latn-RS" sz="3200" dirty="0" smtClean="0"/>
              <a:t>usaglašavanje </a:t>
            </a:r>
            <a:r>
              <a:rPr lang="sr-Latn-RS" sz="3200" dirty="0"/>
              <a:t>i sprovođenje nastavnog plana i programa u obrazovnom sistemu osnovnih i srednjih škola u Republici Srbiji. </a:t>
            </a:r>
            <a:endParaRPr lang="sr-Latn-RS" sz="3200" dirty="0" smtClean="0"/>
          </a:p>
        </p:txBody>
      </p:sp>
    </p:spTree>
    <p:extLst>
      <p:ext uri="{BB962C8B-B14F-4D97-AF65-F5344CB8AC3E}">
        <p14:creationId xmlns:p14="http://schemas.microsoft.com/office/powerpoint/2010/main" val="21337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5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188454" y="1478332"/>
            <a:ext cx="5023662" cy="1325563"/>
          </a:xfrm>
        </p:spPr>
        <p:txBody>
          <a:bodyPr>
            <a:normAutofit fontScale="90000"/>
          </a:bodyPr>
          <a:lstStyle/>
          <a:p>
            <a:r>
              <a:rPr lang="sr-Latn-RS" sz="4800" b="1" dirty="0" smtClean="0"/>
              <a:t>Meni – Izveštaji    (školski koordinator)</a:t>
            </a:r>
            <a:endParaRPr lang="sr-Latn-R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6" y="635870"/>
            <a:ext cx="445698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1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6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8042" y="531489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NASTAVNIK</a:t>
            </a:r>
            <a:endParaRPr lang="sr-Latn-RS" sz="4800" b="1" dirty="0"/>
          </a:p>
        </p:txBody>
      </p:sp>
      <p:sp>
        <p:nvSpPr>
          <p:cNvPr id="13" name="Content Placeholder 8"/>
          <p:cNvSpPr>
            <a:spLocks noGrp="1"/>
          </p:cNvSpPr>
          <p:nvPr>
            <p:ph idx="1"/>
          </p:nvPr>
        </p:nvSpPr>
        <p:spPr>
          <a:xfrm>
            <a:off x="1078042" y="1871501"/>
            <a:ext cx="10515600" cy="4351338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sr-Latn-RS" sz="3200" dirty="0" smtClean="0"/>
              <a:t>Nastavnik unosi evidenciju vezanu za svoj predmet, za učenike i odeljenje∕odeljenja u kojima predaje. </a:t>
            </a:r>
          </a:p>
          <a:p>
            <a:pPr marL="0" indent="457200">
              <a:buNone/>
            </a:pPr>
            <a:endParaRPr lang="sr-Latn-RS" sz="3200" dirty="0" smtClean="0"/>
          </a:p>
          <a:p>
            <a:pPr marL="0" indent="457200">
              <a:buNone/>
            </a:pPr>
            <a:r>
              <a:rPr lang="sr-Latn-RS" sz="3200" dirty="0" smtClean="0"/>
              <a:t>Nastavnik ima uvid u evidenciju u vezi sa učenicima/odeljenjima kojima on predaje – nema uvid u druge predmete niti ocene.</a:t>
            </a:r>
          </a:p>
          <a:p>
            <a:pPr marL="0" indent="0">
              <a:buNone/>
            </a:pPr>
            <a:endParaRPr lang="sr-Latn-RS" sz="3200" dirty="0" smtClean="0"/>
          </a:p>
        </p:txBody>
      </p:sp>
    </p:spTree>
    <p:extLst>
      <p:ext uri="{BB962C8B-B14F-4D97-AF65-F5344CB8AC3E}">
        <p14:creationId xmlns:p14="http://schemas.microsoft.com/office/powerpoint/2010/main" val="6777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9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Content Placeholder 8"/>
          <p:cNvSpPr>
            <a:spLocks noGrp="1"/>
          </p:cNvSpPr>
          <p:nvPr>
            <p:ph idx="1"/>
          </p:nvPr>
        </p:nvSpPr>
        <p:spPr>
          <a:xfrm>
            <a:off x="577501" y="1668793"/>
            <a:ext cx="10274276" cy="4351338"/>
          </a:xfrm>
        </p:spPr>
        <p:txBody>
          <a:bodyPr>
            <a:normAutofit fontScale="92500" lnSpcReduction="20000"/>
          </a:bodyPr>
          <a:lstStyle/>
          <a:p>
            <a:pPr marL="403225" indent="-403225">
              <a:spcBef>
                <a:spcPts val="1200"/>
              </a:spcBef>
              <a:spcAft>
                <a:spcPts val="1200"/>
              </a:spcAft>
            </a:pPr>
            <a:r>
              <a:rPr lang="sr-Latn-RS" sz="3200" dirty="0" smtClean="0"/>
              <a:t>U </a:t>
            </a:r>
            <a:r>
              <a:rPr lang="sr-Latn-RS" sz="3200" dirty="0"/>
              <a:t>potpunosti zamenjuje dosadašnji papirni format vođenja evidencije. </a:t>
            </a:r>
            <a:endParaRPr lang="sr-Latn-RS" sz="3200" dirty="0" smtClean="0"/>
          </a:p>
          <a:p>
            <a:pPr marL="403225" indent="-403225">
              <a:spcBef>
                <a:spcPts val="1200"/>
              </a:spcBef>
              <a:spcAft>
                <a:spcPts val="1200"/>
              </a:spcAft>
            </a:pPr>
            <a:r>
              <a:rPr lang="sr-Latn-RS" sz="3200" dirty="0" smtClean="0"/>
              <a:t>Smanjuje </a:t>
            </a:r>
            <a:r>
              <a:rPr lang="sr-Latn-RS" sz="3200" dirty="0"/>
              <a:t>mogućnost greške i </a:t>
            </a:r>
            <a:r>
              <a:rPr lang="sr-Latn-RS" sz="3200" dirty="0" smtClean="0"/>
              <a:t>subjektivnost </a:t>
            </a:r>
            <a:r>
              <a:rPr lang="sr-Latn-RS" sz="3200" dirty="0"/>
              <a:t>u ocenjivanju. </a:t>
            </a:r>
            <a:endParaRPr lang="sr-Latn-RS" sz="3200" dirty="0" smtClean="0"/>
          </a:p>
          <a:p>
            <a:pPr marL="403225" indent="-403225">
              <a:spcBef>
                <a:spcPts val="1200"/>
              </a:spcBef>
              <a:spcAft>
                <a:spcPts val="1200"/>
              </a:spcAft>
            </a:pPr>
            <a:r>
              <a:rPr lang="sr-Latn-RS" sz="3200" dirty="0" smtClean="0"/>
              <a:t>Smanjuje </a:t>
            </a:r>
            <a:r>
              <a:rPr lang="sr-Latn-RS" sz="3200" dirty="0"/>
              <a:t>manuelni rad profesora na izveštajima. </a:t>
            </a:r>
            <a:endParaRPr lang="sr-Latn-RS" sz="3200" dirty="0" smtClean="0"/>
          </a:p>
          <a:p>
            <a:pPr marL="403225" indent="-403225">
              <a:spcBef>
                <a:spcPts val="1200"/>
              </a:spcBef>
              <a:spcAft>
                <a:spcPts val="1200"/>
              </a:spcAft>
            </a:pPr>
            <a:r>
              <a:rPr lang="sr-Latn-RS" sz="3200" dirty="0" smtClean="0"/>
              <a:t>Pruža kompletan </a:t>
            </a:r>
            <a:r>
              <a:rPr lang="sr-Latn-RS" sz="3200" dirty="0"/>
              <a:t>uvid u napredak učenika, rad profesora i škola. </a:t>
            </a:r>
            <a:endParaRPr lang="sr-Latn-RS" sz="3200" dirty="0" smtClean="0"/>
          </a:p>
          <a:p>
            <a:pPr marL="403225" indent="-403225">
              <a:spcBef>
                <a:spcPts val="1200"/>
              </a:spcBef>
              <a:spcAft>
                <a:spcPts val="1200"/>
              </a:spcAft>
            </a:pPr>
            <a:r>
              <a:rPr lang="sr-Latn-RS" sz="3200" dirty="0" smtClean="0"/>
              <a:t>Otvara </a:t>
            </a:r>
            <a:r>
              <a:rPr lang="sr-Latn-RS" sz="3200" dirty="0"/>
              <a:t>mogućnosti pregleda i analize informacija u trenutku njihovog unosa.</a:t>
            </a:r>
          </a:p>
          <a:p>
            <a:endParaRPr lang="sr-Latn-RS" sz="3200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16426" y="266569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Prednosti esDnevnika:</a:t>
            </a:r>
            <a:endParaRPr lang="sr-Latn-RS" sz="4800" b="1" dirty="0"/>
          </a:p>
        </p:txBody>
      </p:sp>
    </p:spTree>
    <p:extLst>
      <p:ext uri="{BB962C8B-B14F-4D97-AF65-F5344CB8AC3E}">
        <p14:creationId xmlns:p14="http://schemas.microsoft.com/office/powerpoint/2010/main" val="41660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29519" y="1666041"/>
            <a:ext cx="5023662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Meni - Imenik</a:t>
            </a:r>
            <a:endParaRPr lang="sr-Latn-RS" sz="4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4"/>
          <a:stretch/>
        </p:blipFill>
        <p:spPr>
          <a:xfrm>
            <a:off x="6453181" y="571830"/>
            <a:ext cx="407466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3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2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40728" y="232286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/>
              <a:t>Arhitektura sistema esDnevnik 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idx="1"/>
          </p:nvPr>
        </p:nvSpPr>
        <p:spPr>
          <a:xfrm>
            <a:off x="720664" y="1291008"/>
            <a:ext cx="10515600" cy="5008210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sr-Latn-RS" sz="3200" dirty="0"/>
              <a:t>U radu esDnevnik servisa koristi se mrežna infrastruktura tehnološkog partnera </a:t>
            </a:r>
            <a:r>
              <a:rPr lang="sr-Latn-RS" sz="3200" dirty="0" smtClean="0"/>
              <a:t>Akademske </a:t>
            </a:r>
            <a:r>
              <a:rPr lang="sr-Latn-RS" sz="3200" dirty="0"/>
              <a:t>mreže Republike Srbije. </a:t>
            </a:r>
            <a:r>
              <a:rPr lang="sr-Latn-RS" sz="3200" dirty="0" smtClean="0"/>
              <a:t/>
            </a:r>
            <a:br>
              <a:rPr lang="sr-Latn-RS" sz="3200" dirty="0" smtClean="0"/>
            </a:br>
            <a:r>
              <a:rPr lang="sr-Latn-RS" sz="3200" dirty="0" smtClean="0"/>
              <a:t>Svi </a:t>
            </a:r>
            <a:r>
              <a:rPr lang="sr-Latn-RS" sz="3200" dirty="0"/>
              <a:t>serveri i druga IKT oprema </a:t>
            </a:r>
            <a:r>
              <a:rPr lang="sr-Latn-RS" sz="3200" dirty="0" smtClean="0"/>
              <a:t>nalaze se </a:t>
            </a:r>
            <a:r>
              <a:rPr lang="sr-Latn-RS" sz="3200" dirty="0"/>
              <a:t>u zaštićenom računarskom centru. </a:t>
            </a:r>
          </a:p>
          <a:p>
            <a:pPr marL="0" indent="457200">
              <a:buNone/>
            </a:pPr>
            <a:r>
              <a:rPr lang="sr-Latn-RS" sz="3200" dirty="0" smtClean="0"/>
              <a:t>Veb aplikaciji sistema esDnevnika korisnici </a:t>
            </a:r>
            <a:r>
              <a:rPr lang="sr-Latn-RS" sz="3200" dirty="0"/>
              <a:t>pristupaju putem </a:t>
            </a:r>
            <a:r>
              <a:rPr lang="sr-Latn-RS" sz="3200" dirty="0" smtClean="0"/>
              <a:t>interneta </a:t>
            </a:r>
            <a:r>
              <a:rPr lang="sr-Latn-RS" sz="3200" dirty="0"/>
              <a:t>sa bilo kog </a:t>
            </a:r>
            <a:r>
              <a:rPr lang="sr-Latn-RS" sz="3200" dirty="0" smtClean="0"/>
              <a:t>računara, </a:t>
            </a:r>
            <a:r>
              <a:rPr lang="sr-Latn-RS" sz="3200" dirty="0"/>
              <a:t>u školi ili kod kuće, ali isključivo sa </a:t>
            </a:r>
            <a:r>
              <a:rPr lang="sr-Latn-RS" sz="3200" dirty="0" smtClean="0"/>
              <a:t>onoga </a:t>
            </a:r>
            <a:r>
              <a:rPr lang="sr-Latn-RS" sz="3200" dirty="0"/>
              <a:t>koji pristupa aplikaciji iz adresnog opsega IP adresa Republike Srbije. </a:t>
            </a:r>
          </a:p>
          <a:p>
            <a:pPr marL="0" indent="0">
              <a:buNone/>
            </a:pPr>
            <a:endParaRPr lang="sr-Latn-RS" sz="3200" dirty="0" smtClean="0"/>
          </a:p>
        </p:txBody>
      </p:sp>
    </p:spTree>
    <p:extLst>
      <p:ext uri="{BB962C8B-B14F-4D97-AF65-F5344CB8AC3E}">
        <p14:creationId xmlns:p14="http://schemas.microsoft.com/office/powerpoint/2010/main" val="3431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975" y="2524171"/>
            <a:ext cx="5023662" cy="1325563"/>
          </a:xfrm>
        </p:spPr>
        <p:txBody>
          <a:bodyPr>
            <a:normAutofit fontScale="90000"/>
          </a:bodyPr>
          <a:lstStyle/>
          <a:p>
            <a:r>
              <a:rPr lang="sr-Latn-RS" sz="4800" b="1" dirty="0" smtClean="0"/>
              <a:t>Meni - Administracija</a:t>
            </a:r>
            <a:endParaRPr lang="sr-Latn-RS" sz="4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82451"/>
            <a:ext cx="499063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582451"/>
            <a:ext cx="12157358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585216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" y="585216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5216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585216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31410" y="345698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Hardverski i softverski preduslovi </a:t>
            </a:r>
            <a:endParaRPr lang="sr-Latn-RS" sz="4800" b="1" dirty="0"/>
          </a:p>
        </p:txBody>
      </p:sp>
      <p:sp>
        <p:nvSpPr>
          <p:cNvPr id="14" name="Content Placeholder 8"/>
          <p:cNvSpPr>
            <a:spLocks noGrp="1"/>
          </p:cNvSpPr>
          <p:nvPr>
            <p:ph idx="1"/>
          </p:nvPr>
        </p:nvSpPr>
        <p:spPr>
          <a:xfrm>
            <a:off x="931410" y="2016959"/>
            <a:ext cx="10780059" cy="4715025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sr-Latn-RS" sz="3200" dirty="0"/>
              <a:t>Sistem esDnevnik konstruisan je da funkcioniše na stonom, prenosnom ili tablet računaru sa instaliranim jednim od podržanih operativnih sistema (Windows 7 ili viši, Linux, MacOS, Android 5.0 ili viši, iOS 9.0 ili viši) i jednim od podržanih </a:t>
            </a:r>
            <a:r>
              <a:rPr lang="sr-Latn-RS" sz="3200" dirty="0" smtClean="0"/>
              <a:t>internet </a:t>
            </a:r>
            <a:r>
              <a:rPr lang="sr-Latn-RS" sz="3200" dirty="0"/>
              <a:t>pregledivača (Google Chrome, Firefox, Internet Explorer 11.0 ili viši/ Edge, Safari, Opera). </a:t>
            </a:r>
          </a:p>
        </p:txBody>
      </p:sp>
    </p:spTree>
    <p:extLst>
      <p:ext uri="{BB962C8B-B14F-4D97-AF65-F5344CB8AC3E}">
        <p14:creationId xmlns:p14="http://schemas.microsoft.com/office/powerpoint/2010/main" val="39242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72338" y="2591406"/>
            <a:ext cx="5023662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Meni - Izveštaji</a:t>
            </a:r>
            <a:endParaRPr lang="sr-Latn-R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28" y="571830"/>
            <a:ext cx="4467784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4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31410" y="345698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Hardverski i softverski preduslovi </a:t>
            </a:r>
            <a:endParaRPr lang="sr-Latn-RS" sz="4800" b="1" dirty="0"/>
          </a:p>
        </p:txBody>
      </p:sp>
      <p:sp>
        <p:nvSpPr>
          <p:cNvPr id="14" name="Content Placeholder 8"/>
          <p:cNvSpPr>
            <a:spLocks noGrp="1"/>
          </p:cNvSpPr>
          <p:nvPr>
            <p:ph idx="1"/>
          </p:nvPr>
        </p:nvSpPr>
        <p:spPr>
          <a:xfrm>
            <a:off x="816426" y="2142975"/>
            <a:ext cx="10936303" cy="4715025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sr-Latn-RS" sz="3200" dirty="0" smtClean="0"/>
              <a:t>Minimalna dimenzija ekrana tablet računara jeste 10 inča. Sve druge kombinacije računara, operativnih sistema i internet pretraživača nisu podržane. </a:t>
            </a:r>
            <a:br>
              <a:rPr lang="sr-Latn-RS" sz="3200" dirty="0" smtClean="0"/>
            </a:br>
            <a:endParaRPr lang="sr-Latn-RS" sz="3200" dirty="0" smtClean="0"/>
          </a:p>
          <a:p>
            <a:pPr marL="0" indent="457200">
              <a:buNone/>
            </a:pPr>
            <a:r>
              <a:rPr lang="sr-Latn-RS" sz="3200" dirty="0" smtClean="0"/>
              <a:t>Za funkcionisanje sistema esDnevnik neophodna je stalna veza sa internetom, žična ili bežična, minimalne brzine 10 Mbit/s.</a:t>
            </a:r>
          </a:p>
          <a:p>
            <a:pPr marL="0" indent="0">
              <a:buNone/>
            </a:pPr>
            <a:endParaRPr lang="sr-Latn-RS" sz="3200" dirty="0" smtClean="0"/>
          </a:p>
        </p:txBody>
      </p:sp>
    </p:spTree>
    <p:extLst>
      <p:ext uri="{BB962C8B-B14F-4D97-AF65-F5344CB8AC3E}">
        <p14:creationId xmlns:p14="http://schemas.microsoft.com/office/powerpoint/2010/main" val="422616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5216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4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02226" y="3209570"/>
            <a:ext cx="5023662" cy="1325563"/>
          </a:xfrm>
        </p:spPr>
        <p:txBody>
          <a:bodyPr>
            <a:normAutofit fontScale="90000"/>
          </a:bodyPr>
          <a:lstStyle/>
          <a:p>
            <a:r>
              <a:rPr lang="sr-Latn-RS" sz="4800" b="1" dirty="0" smtClean="0"/>
              <a:t>Meni – Upravljanje    		      predmetom</a:t>
            </a:r>
            <a:endParaRPr lang="sr-Latn-R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96" y="640080"/>
            <a:ext cx="4294908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9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16426" y="226228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ODELJENJSKI STAREŠINA</a:t>
            </a:r>
            <a:endParaRPr lang="sr-Latn-RS" sz="4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259174"/>
            <a:ext cx="10515600" cy="5040043"/>
          </a:xfrm>
        </p:spPr>
        <p:txBody>
          <a:bodyPr>
            <a:normAutofit fontScale="92500" lnSpcReduction="10000"/>
          </a:bodyPr>
          <a:lstStyle/>
          <a:p>
            <a:pPr marL="0" indent="457200">
              <a:buNone/>
            </a:pPr>
            <a:r>
              <a:rPr lang="sr-Latn-RS" sz="3200" dirty="0" smtClean="0"/>
              <a:t>Odeljenjski starešina (dalje OS) obavlja administraciju vezanu za učenike iz svog odeljenja. On može da:</a:t>
            </a:r>
          </a:p>
          <a:p>
            <a:pPr marL="914400" indent="-449263"/>
            <a:r>
              <a:rPr lang="sr-Latn-RS" sz="3200" dirty="0" smtClean="0"/>
              <a:t>unosi učenike u sistem; </a:t>
            </a:r>
          </a:p>
          <a:p>
            <a:pPr marL="914400" indent="-449263"/>
            <a:r>
              <a:rPr lang="sr-Latn-RS" sz="3200" dirty="0" smtClean="0"/>
              <a:t> dodeljuje učenike odeljenjima/razredima, nastavnicima; </a:t>
            </a:r>
          </a:p>
          <a:p>
            <a:pPr marL="914400" indent="-449263"/>
            <a:r>
              <a:rPr lang="sr-Latn-RS" sz="3200" dirty="0" smtClean="0"/>
              <a:t>učenicima dodeljuje predmete; </a:t>
            </a:r>
          </a:p>
          <a:p>
            <a:pPr marL="914400" indent="-449263"/>
            <a:r>
              <a:rPr lang="sr-Latn-RS" sz="3200" dirty="0" smtClean="0"/>
              <a:t>unosi ocene iz predmeta koji predaje; </a:t>
            </a:r>
          </a:p>
          <a:p>
            <a:pPr marL="914400" indent="-449263"/>
            <a:r>
              <a:rPr lang="sr-Latn-RS" sz="3200" dirty="0" smtClean="0"/>
              <a:t>reguliše izostanke; </a:t>
            </a:r>
          </a:p>
          <a:p>
            <a:pPr marL="914400" indent="-449263"/>
            <a:r>
              <a:rPr lang="sr-Latn-RS" sz="3200" dirty="0" smtClean="0"/>
              <a:t>vidi sve ocene iz svih predmeta za učenike svog odeljenja; </a:t>
            </a:r>
          </a:p>
          <a:p>
            <a:pPr marL="914400" indent="-449263"/>
            <a:r>
              <a:rPr lang="sr-Latn-RS" sz="3200" dirty="0" smtClean="0"/>
              <a:t>da ispisuje učenike iz odeljenja/škole; </a:t>
            </a:r>
          </a:p>
          <a:p>
            <a:pPr marL="914400" indent="-449263"/>
            <a:r>
              <a:rPr lang="sr-Latn-RS" sz="3200" dirty="0" smtClean="0"/>
              <a:t>da vidi sve izveštaje o odeljenju i o učenicima pojedinačno. </a:t>
            </a:r>
          </a:p>
        </p:txBody>
      </p:sp>
    </p:spTree>
    <p:extLst>
      <p:ext uri="{BB962C8B-B14F-4D97-AF65-F5344CB8AC3E}">
        <p14:creationId xmlns:p14="http://schemas.microsoft.com/office/powerpoint/2010/main" val="275357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16426" y="226228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ODELJENJSKI STAREŠINA</a:t>
            </a:r>
            <a:endParaRPr lang="sr-Latn-RS" sz="4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422937"/>
            <a:ext cx="10515600" cy="4351338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sr-Latn-RS" sz="3200" dirty="0" smtClean="0"/>
              <a:t>Takođe, odeljenjski starešina: </a:t>
            </a:r>
          </a:p>
          <a:p>
            <a:pPr marL="914400" indent="-449263"/>
            <a:r>
              <a:rPr lang="sr-Latn-RS" sz="3200" dirty="0" smtClean="0"/>
              <a:t>unosi evidenciju o roditeljima/starateljima učenika; </a:t>
            </a:r>
          </a:p>
          <a:p>
            <a:pPr marL="914400" indent="-449263"/>
            <a:r>
              <a:rPr lang="sr-Latn-RS" sz="3200" dirty="0" smtClean="0"/>
              <a:t>ima pravo da pokazuje delove sistema esDnevnika za vreme individualnih poseta roditelja/staratelja; </a:t>
            </a:r>
          </a:p>
          <a:p>
            <a:pPr marL="914400" indent="-449263"/>
            <a:r>
              <a:rPr lang="sr-Latn-RS" sz="3200" dirty="0" smtClean="0"/>
              <a:t>štampa kartice (izveštaje) za roditelje/staratelje. </a:t>
            </a:r>
          </a:p>
          <a:p>
            <a:pPr marL="465137" indent="0">
              <a:buNone/>
            </a:pPr>
            <a:r>
              <a:rPr lang="sr-Latn-RS" sz="3200" dirty="0" smtClean="0"/>
              <a:t>   </a:t>
            </a:r>
          </a:p>
          <a:p>
            <a:pPr marL="0" indent="457200">
              <a:buNone/>
            </a:pPr>
            <a:r>
              <a:rPr lang="sr-Latn-RS" sz="3200" dirty="0" smtClean="0"/>
              <a:t>U pripremi su funkcije kojima će OS da upravlja nalozima za portal roditelja i učenika.</a:t>
            </a:r>
          </a:p>
        </p:txBody>
      </p:sp>
    </p:spTree>
    <p:extLst>
      <p:ext uri="{BB962C8B-B14F-4D97-AF65-F5344CB8AC3E}">
        <p14:creationId xmlns:p14="http://schemas.microsoft.com/office/powerpoint/2010/main" val="72859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52951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Korisnici esDnevnik sistema</a:t>
            </a:r>
            <a:endParaRPr lang="sr-Latn-RS" sz="4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72622" y="2296854"/>
            <a:ext cx="10846756" cy="4351338"/>
          </a:xfrm>
        </p:spPr>
        <p:txBody>
          <a:bodyPr>
            <a:normAutofit/>
          </a:bodyPr>
          <a:lstStyle/>
          <a:p>
            <a:pPr marL="0" indent="511175">
              <a:buNone/>
            </a:pPr>
            <a:r>
              <a:rPr lang="sr-Latn-RS" sz="3200" dirty="0" smtClean="0"/>
              <a:t>Škole samostalno upravljaju sistemom esDnevnik u smislu unosa i obrade podataka. </a:t>
            </a:r>
            <a:br>
              <a:rPr lang="sr-Latn-RS" sz="3200" dirty="0" smtClean="0"/>
            </a:br>
            <a:endParaRPr lang="sr-Latn-RS" sz="3200" dirty="0" smtClean="0"/>
          </a:p>
          <a:p>
            <a:pPr marL="0" indent="511175">
              <a:buNone/>
            </a:pPr>
            <a:r>
              <a:rPr lang="sr-Latn-RS" sz="3200" dirty="0" smtClean="0"/>
              <a:t>Školski koordinatori upravljaju korisnicima sistema, a korisnici sistema upravljaju prosvetno-vaspitnom  evidencijom i podacima  o učenicima. </a:t>
            </a:r>
          </a:p>
          <a:p>
            <a:pPr marL="0" indent="0">
              <a:buNone/>
            </a:pPr>
            <a:endParaRPr lang="sr-Latn-RS" sz="3200" dirty="0" smtClean="0"/>
          </a:p>
        </p:txBody>
      </p:sp>
    </p:spTree>
    <p:extLst>
      <p:ext uri="{BB962C8B-B14F-4D97-AF65-F5344CB8AC3E}">
        <p14:creationId xmlns:p14="http://schemas.microsoft.com/office/powerpoint/2010/main" val="2389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975" y="2524171"/>
            <a:ext cx="5023662" cy="1325563"/>
          </a:xfrm>
        </p:spPr>
        <p:txBody>
          <a:bodyPr>
            <a:normAutofit fontScale="90000"/>
          </a:bodyPr>
          <a:lstStyle/>
          <a:p>
            <a:r>
              <a:rPr lang="sr-Latn-RS" sz="4800" b="1" dirty="0" smtClean="0"/>
              <a:t>Meni – Izveštaji</a:t>
            </a:r>
            <a:br>
              <a:rPr lang="sr-Latn-RS" sz="4800" b="1" dirty="0" smtClean="0"/>
            </a:br>
            <a:r>
              <a:rPr lang="sr-Latn-RS" sz="4800" b="1" dirty="0" smtClean="0"/>
              <a:t>(odeljenjski starešina)</a:t>
            </a:r>
            <a:endParaRPr lang="sr-Latn-RS" sz="4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70" y="621143"/>
            <a:ext cx="445888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5216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8" y="621143"/>
            <a:ext cx="10630883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38200" y="454828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Role (uloge) u sistemu esDnevnik</a:t>
            </a:r>
            <a:endParaRPr lang="sr-Latn-RS" sz="4800" b="1" dirty="0"/>
          </a:p>
        </p:txBody>
      </p:sp>
      <p:sp>
        <p:nvSpPr>
          <p:cNvPr id="14" name="Content Placeholder 8"/>
          <p:cNvSpPr>
            <a:spLocks noGrp="1"/>
          </p:cNvSpPr>
          <p:nvPr>
            <p:ph idx="1"/>
          </p:nvPr>
        </p:nvSpPr>
        <p:spPr>
          <a:xfrm>
            <a:off x="920523" y="203753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457200">
              <a:buNone/>
            </a:pPr>
            <a:r>
              <a:rPr lang="sr-Latn-RS" sz="3200" dirty="0"/>
              <a:t>Za svaku </a:t>
            </a:r>
            <a:r>
              <a:rPr lang="sr-Latn-RS" sz="3200" dirty="0" smtClean="0"/>
              <a:t>školu </a:t>
            </a:r>
            <a:r>
              <a:rPr lang="sr-Latn-RS" sz="3200" dirty="0"/>
              <a:t>u esDnevnik </a:t>
            </a:r>
            <a:r>
              <a:rPr lang="sr-Latn-RS" sz="3200" dirty="0" smtClean="0"/>
              <a:t>sistemu definisane su </a:t>
            </a:r>
            <a:r>
              <a:rPr lang="sr-Latn-RS" sz="3200" dirty="0"/>
              <a:t>sledeće </a:t>
            </a:r>
            <a:r>
              <a:rPr lang="sr-Latn-RS" sz="3200" dirty="0" smtClean="0"/>
              <a:t>uloge:</a:t>
            </a:r>
            <a:endParaRPr lang="sr-Latn-RS" sz="3200" dirty="0"/>
          </a:p>
          <a:p>
            <a:pPr lvl="2"/>
            <a:r>
              <a:rPr lang="sr-Latn-RS" sz="3200" b="1" dirty="0" smtClean="0"/>
              <a:t>školski koordinator, </a:t>
            </a:r>
          </a:p>
          <a:p>
            <a:pPr lvl="2"/>
            <a:r>
              <a:rPr lang="sr-Latn-RS" sz="3200" b="1" dirty="0" smtClean="0"/>
              <a:t>odeljenjski starešina, </a:t>
            </a:r>
          </a:p>
          <a:p>
            <a:pPr lvl="2"/>
            <a:r>
              <a:rPr lang="sr-Latn-RS" sz="3200" b="1" dirty="0" smtClean="0"/>
              <a:t>predmetni nastavnik, </a:t>
            </a:r>
          </a:p>
          <a:p>
            <a:pPr lvl="2"/>
            <a:r>
              <a:rPr lang="sr-Latn-RS" sz="3200" b="1" dirty="0" smtClean="0"/>
              <a:t>direktor škole i </a:t>
            </a:r>
          </a:p>
          <a:p>
            <a:pPr lvl="2"/>
            <a:r>
              <a:rPr lang="sr-Latn-RS" sz="3200" b="1" dirty="0" smtClean="0"/>
              <a:t>stručne službe. </a:t>
            </a:r>
          </a:p>
          <a:p>
            <a:pPr marL="0" lvl="2" indent="457200">
              <a:buNone/>
            </a:pPr>
            <a:r>
              <a:rPr lang="sr-Latn-RS" sz="3200" dirty="0" smtClean="0"/>
              <a:t>Definisane su specifična prava i obaveze za svaku ulogu ponaosob. </a:t>
            </a:r>
          </a:p>
          <a:p>
            <a:pPr marL="0" indent="0">
              <a:buNone/>
            </a:pPr>
            <a:endParaRPr lang="sr-Latn-RS" sz="3200" dirty="0" smtClean="0"/>
          </a:p>
        </p:txBody>
      </p:sp>
    </p:spTree>
    <p:extLst>
      <p:ext uri="{BB962C8B-B14F-4D97-AF65-F5344CB8AC3E}">
        <p14:creationId xmlns:p14="http://schemas.microsoft.com/office/powerpoint/2010/main" val="4921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1" y="1707707"/>
            <a:ext cx="1178445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32925" y="3288670"/>
            <a:ext cx="5023662" cy="1325563"/>
          </a:xfrm>
        </p:spPr>
        <p:txBody>
          <a:bodyPr>
            <a:normAutofit fontScale="90000"/>
          </a:bodyPr>
          <a:lstStyle/>
          <a:p>
            <a:r>
              <a:rPr lang="sr-Latn-RS" sz="4800" b="1" dirty="0" smtClean="0"/>
              <a:t>Meni – Upravljanje</a:t>
            </a:r>
            <a:br>
              <a:rPr lang="sr-Latn-RS" sz="4800" b="1" dirty="0" smtClean="0"/>
            </a:br>
            <a:r>
              <a:rPr lang="sr-Latn-RS" sz="4800" b="1" dirty="0" smtClean="0"/>
              <a:t>(odeljenjski starešina)</a:t>
            </a:r>
            <a:endParaRPr lang="sr-Latn-R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00" y="597321"/>
            <a:ext cx="445888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2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16426" y="266569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DIREKTOR ŠKOLE</a:t>
            </a:r>
            <a:endParaRPr lang="sr-Latn-RS" sz="4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4597" y="1592132"/>
            <a:ext cx="1086786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Latn-RS" sz="3200" dirty="0" smtClean="0"/>
              <a:t>Direktor škole ima mogućnost pregleda:</a:t>
            </a:r>
          </a:p>
          <a:p>
            <a:pPr marL="914400" indent="-457200"/>
            <a:r>
              <a:rPr lang="sr-Latn-RS" sz="3200" dirty="0" smtClean="0"/>
              <a:t>svih učenika, </a:t>
            </a:r>
          </a:p>
          <a:p>
            <a:pPr marL="914400" indent="-457200"/>
            <a:r>
              <a:rPr lang="sr-Latn-RS" sz="3200" dirty="0" smtClean="0"/>
              <a:t>predmeta, </a:t>
            </a:r>
          </a:p>
          <a:p>
            <a:pPr marL="914400" indent="-457200"/>
            <a:r>
              <a:rPr lang="sr-Latn-RS" sz="3200" dirty="0" smtClean="0"/>
              <a:t>odeljenja, </a:t>
            </a:r>
          </a:p>
          <a:p>
            <a:pPr marL="914400" indent="-457200"/>
            <a:r>
              <a:rPr lang="sr-Latn-RS" sz="3200" dirty="0" smtClean="0"/>
              <a:t>nastavnika,</a:t>
            </a:r>
          </a:p>
          <a:p>
            <a:pPr marL="914400" indent="-457200"/>
            <a:r>
              <a:rPr lang="sr-Latn-RS" sz="3200" dirty="0" smtClean="0"/>
              <a:t>svih specifičnih izveštaja na nivou cele škole. </a:t>
            </a:r>
          </a:p>
          <a:p>
            <a:pPr marL="53975" indent="349250">
              <a:buNone/>
            </a:pPr>
            <a:r>
              <a:rPr lang="sr-Latn-RS" sz="3200" dirty="0" smtClean="0"/>
              <a:t>Takođe, direktor škole odobrava brisanja pogrešno upisanih ocena. </a:t>
            </a:r>
          </a:p>
        </p:txBody>
      </p:sp>
    </p:spTree>
    <p:extLst>
      <p:ext uri="{BB962C8B-B14F-4D97-AF65-F5344CB8AC3E}">
        <p14:creationId xmlns:p14="http://schemas.microsoft.com/office/powerpoint/2010/main" val="167001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454828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ŠKOLSKI KOORDINATOR </a:t>
            </a:r>
            <a:endParaRPr lang="sr-Latn-RS" sz="4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615499"/>
            <a:ext cx="10515600" cy="4472149"/>
          </a:xfrm>
        </p:spPr>
        <p:txBody>
          <a:bodyPr>
            <a:normAutofit lnSpcReduction="10000"/>
          </a:bodyPr>
          <a:lstStyle/>
          <a:p>
            <a:pPr marL="0" indent="457200">
              <a:lnSpc>
                <a:spcPct val="150000"/>
              </a:lnSpc>
              <a:buNone/>
            </a:pPr>
            <a:r>
              <a:rPr lang="sr-Latn-RS" sz="3200" dirty="0" smtClean="0"/>
              <a:t>Školski koordinator u sistemu ima ulogu sa najviše prava, ali i obaveza. Svaka škola radi bezbednosti  određuje minimalno dva (2) školska koordinatora. Školski koordinator podešava parametre svoje škole, unosi korisnike (odeljenjske starešine, nastavnike, direktore i PPS), generiše njihova korisnička imena i inicijalne šifre; može da resetuje šifre. </a:t>
            </a:r>
          </a:p>
        </p:txBody>
      </p:sp>
    </p:spTree>
    <p:extLst>
      <p:ext uri="{BB962C8B-B14F-4D97-AF65-F5344CB8AC3E}">
        <p14:creationId xmlns:p14="http://schemas.microsoft.com/office/powerpoint/2010/main" val="29136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16426" y="266569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/>
              <a:t>DIREKTOR ŠKOLE</a:t>
            </a:r>
            <a:endParaRPr lang="sr-Latn-RS" sz="48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5921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sz="3200" dirty="0" smtClean="0"/>
              <a:t>Predmetni nastavnik dostavlja zahtev za brisanje ocene. Školski koordinator zatim dobija informaciju da postoji takav zahtev, a samo direktor može da odobri (ili ne odobri) brisanje ocena.</a:t>
            </a:r>
          </a:p>
        </p:txBody>
      </p:sp>
    </p:spTree>
    <p:extLst>
      <p:ext uri="{BB962C8B-B14F-4D97-AF65-F5344CB8AC3E}">
        <p14:creationId xmlns:p14="http://schemas.microsoft.com/office/powerpoint/2010/main" val="162423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586281"/>
            <a:ext cx="1215735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96" y="723477"/>
            <a:ext cx="898080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74" y="723477"/>
            <a:ext cx="900245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74" y="723477"/>
            <a:ext cx="900245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25" y="723477"/>
            <a:ext cx="916714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6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16426" y="1478332"/>
            <a:ext cx="5023662" cy="1325563"/>
          </a:xfrm>
        </p:spPr>
        <p:txBody>
          <a:bodyPr>
            <a:normAutofit fontScale="90000"/>
          </a:bodyPr>
          <a:lstStyle/>
          <a:p>
            <a:r>
              <a:rPr lang="sr-Latn-RS" sz="4800" b="1" dirty="0" smtClean="0"/>
              <a:t>Meni – Izveštaji</a:t>
            </a:r>
            <a:br>
              <a:rPr lang="sr-Latn-RS" sz="4800" b="1" dirty="0" smtClean="0"/>
            </a:br>
            <a:r>
              <a:rPr lang="sr-Latn-RS" sz="4800" b="1" dirty="0" smtClean="0"/>
              <a:t>             (DIREKTOR)</a:t>
            </a:r>
            <a:endParaRPr lang="sr-Latn-R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62" y="582451"/>
            <a:ext cx="4449984" cy="566928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840088" y="3737745"/>
            <a:ext cx="50236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4800" b="1" dirty="0" smtClean="0">
                <a:solidFill>
                  <a:srgbClr val="FF0000"/>
                </a:solidFill>
              </a:rPr>
              <a:t>Isto kao </a:t>
            </a:r>
          </a:p>
          <a:p>
            <a:r>
              <a:rPr lang="sr-Latn-RS" sz="4800" b="1" dirty="0" smtClean="0">
                <a:solidFill>
                  <a:srgbClr val="FF0000"/>
                </a:solidFill>
              </a:rPr>
              <a:t>školski koordinator</a:t>
            </a:r>
            <a:endParaRPr lang="sr-Latn-R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0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444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-2372"/>
            <a:ext cx="1371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46" y="37969"/>
            <a:ext cx="1492898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388872"/>
            <a:ext cx="12192000" cy="469128"/>
            <a:chOff x="0" y="6309360"/>
            <a:chExt cx="12192000" cy="548640"/>
          </a:xfrm>
        </p:grpSpPr>
        <p:sp>
          <p:nvSpPr>
            <p:cNvPr id="11" name="Rectangle 10"/>
            <p:cNvSpPr/>
            <p:nvPr/>
          </p:nvSpPr>
          <p:spPr>
            <a:xfrm>
              <a:off x="0" y="6309360"/>
              <a:ext cx="12192000" cy="548640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  <a:spcBef>
                  <a:spcPts val="1000"/>
                </a:spcBef>
              </a:pP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Zlatibor </a:t>
              </a:r>
              <a:r>
                <a:rPr lang="sr-Latn-RS" sz="2400" dirty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, mart 2018. god</a:t>
              </a:r>
              <a:r>
                <a:rPr lang="sr-Latn-RS" sz="24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.</a:t>
              </a:r>
              <a:endParaRPr lang="sr-Latn-RS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Rockwell" panose="0206060302020502040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9142" y="6399014"/>
              <a:ext cx="2242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Latn-RS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Rockwell" panose="02060603020205020403"/>
                </a:rPr>
                <a:t>Autor: Dejan Jolović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6347" y="2051459"/>
            <a:ext cx="5023662" cy="1325563"/>
          </a:xfrm>
        </p:spPr>
        <p:txBody>
          <a:bodyPr>
            <a:normAutofit fontScale="90000"/>
          </a:bodyPr>
          <a:lstStyle/>
          <a:p>
            <a:r>
              <a:rPr lang="sr-Latn-RS" sz="4800" b="1" dirty="0" smtClean="0"/>
              <a:t>Meni – Upravljanje</a:t>
            </a:r>
            <a:br>
              <a:rPr lang="sr-Latn-RS" sz="4800" b="1" dirty="0" smtClean="0"/>
            </a:br>
            <a:r>
              <a:rPr lang="sr-Latn-RS" sz="4800" b="1" dirty="0" smtClean="0"/>
              <a:t>             (DIREKTOR)</a:t>
            </a:r>
            <a:endParaRPr lang="sr-Latn-R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62" y="632037"/>
            <a:ext cx="4449984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7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  <a:fontScheme name="Depth">
    <a:maj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epth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  <a:fontScheme name="Depth">
    <a:maj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epth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  <a:fontScheme name="Depth">
    <a:maj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epth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  <a:fontScheme name="Depth">
    <a:maj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epth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  <a:fontScheme name="Depth">
    <a:maj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epth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  <a:fontScheme name="Depth">
    <a:maj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epth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Depth">
    <a:dk1>
      <a:sysClr val="windowText" lastClr="000000"/>
    </a:dk1>
    <a:lt1>
      <a:sysClr val="window" lastClr="FFFFFF"/>
    </a:lt1>
    <a:dk2>
      <a:srgbClr val="455F51"/>
    </a:dk2>
    <a:lt2>
      <a:srgbClr val="94D7E4"/>
    </a:lt2>
    <a:accent1>
      <a:srgbClr val="41AEBD"/>
    </a:accent1>
    <a:accent2>
      <a:srgbClr val="97E9D5"/>
    </a:accent2>
    <a:accent3>
      <a:srgbClr val="A2CF49"/>
    </a:accent3>
    <a:accent4>
      <a:srgbClr val="608F3D"/>
    </a:accent4>
    <a:accent5>
      <a:srgbClr val="F4DE3A"/>
    </a:accent5>
    <a:accent6>
      <a:srgbClr val="FCB11C"/>
    </a:accent6>
    <a:hlink>
      <a:srgbClr val="FBCA98"/>
    </a:hlink>
    <a:folHlink>
      <a:srgbClr val="D3B86D"/>
    </a:folHlink>
  </a:clrScheme>
  <a:fontScheme name="Depth">
    <a:maj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 panose="020B0503020204020204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epth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2067</Words>
  <Application>Microsoft Office PowerPoint</Application>
  <PresentationFormat>Широки екран</PresentationFormat>
  <Paragraphs>330</Paragraphs>
  <Slides>114</Slides>
  <Notes>0</Notes>
  <HiddenSlides>0</HiddenSlides>
  <MMClips>0</MMClips>
  <ScaleCrop>false</ScaleCrop>
  <HeadingPairs>
    <vt:vector size="6" baseType="variant">
      <vt:variant>
        <vt:lpstr>Кориштени фонтови</vt:lpstr>
      </vt:variant>
      <vt:variant>
        <vt:i4>4</vt:i4>
      </vt:variant>
      <vt:variant>
        <vt:lpstr>Тема</vt:lpstr>
      </vt:variant>
      <vt:variant>
        <vt:i4>1</vt:i4>
      </vt:variant>
      <vt:variant>
        <vt:lpstr>Наслови слајдова</vt:lpstr>
      </vt:variant>
      <vt:variant>
        <vt:i4>114</vt:i4>
      </vt:variant>
    </vt:vector>
  </HeadingPairs>
  <TitlesOfParts>
    <vt:vector size="119" baseType="lpstr">
      <vt:lpstr>Arial</vt:lpstr>
      <vt:lpstr>Calibri</vt:lpstr>
      <vt:lpstr>Calibri Light</vt:lpstr>
      <vt:lpstr>Rockwell</vt:lpstr>
      <vt:lpstr>Office Theme</vt:lpstr>
      <vt:lpstr>esDnevnik − primeri iz prakse</vt:lpstr>
      <vt:lpstr>Šta je esDnevnik?</vt:lpstr>
      <vt:lpstr>Prednosti esDnevnika:</vt:lpstr>
      <vt:lpstr>Arhitektura sistema esDnevnik </vt:lpstr>
      <vt:lpstr>Hardverski i softverski preduslovi </vt:lpstr>
      <vt:lpstr>Hardverski i softverski preduslovi </vt:lpstr>
      <vt:lpstr>Korisnici esDnevnik sistema</vt:lpstr>
      <vt:lpstr>Role (uloge) u sistemu esDnevnik</vt:lpstr>
      <vt:lpstr>ŠKOLSKI KOORDINATOR </vt:lpstr>
      <vt:lpstr>PowerPoint презентација</vt:lpstr>
      <vt:lpstr>Pristup sistemu</vt:lpstr>
      <vt:lpstr>Pristup sistemu </vt:lpstr>
      <vt:lpstr>PowerPoint презентација</vt:lpstr>
      <vt:lpstr>Meni – Upravljanje    (školski koordinator)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Meni – Izveštaji    (školski koordinator)</vt:lpstr>
      <vt:lpstr>PowerPoint презентација</vt:lpstr>
      <vt:lpstr>PowerPoint презентација</vt:lpstr>
      <vt:lpstr>PowerPoint презентација</vt:lpstr>
      <vt:lpstr>NASTAVNIK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Meni - Imenik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Meni - Administracija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Meni - Izveštaji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Meni – Upravljanje            predmetom</vt:lpstr>
      <vt:lpstr>PowerPoint презентација</vt:lpstr>
      <vt:lpstr>ODELJENJSKI STAREŠINA</vt:lpstr>
      <vt:lpstr>ODELJENJSKI STAREŠINA</vt:lpstr>
      <vt:lpstr>PowerPoint презентација</vt:lpstr>
      <vt:lpstr>Meni – Izveštaji (odeljenjski starešina)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Meni – Upravljanje (odeljenjski starešina)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DIREKTOR ŠKOLE</vt:lpstr>
      <vt:lpstr>DIREKTOR ŠKOLE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Meni – Izveštaji              (DIREKTOR)</vt:lpstr>
      <vt:lpstr>Meni – Upravljanje              (DIREKTOR)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PowerPoint презентација</vt:lpstr>
      <vt:lpstr>STRUČNE SLUŽBE</vt:lpstr>
      <vt:lpstr>Rezultati ankete</vt:lpstr>
      <vt:lpstr>Rezultati ankete</vt:lpstr>
      <vt:lpstr>Rezultati ankete</vt:lpstr>
      <vt:lpstr>Rezultati ankete</vt:lpstr>
      <vt:lpstr>Rezultati ankete</vt:lpstr>
      <vt:lpstr>Rezultati ankete</vt:lpstr>
      <vt:lpstr>Rezultati ankete</vt:lpstr>
      <vt:lpstr>Rezultati ankete</vt:lpstr>
      <vt:lpstr>HVALA NA PAŽNJI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Dejan Jolović</dc:creator>
  <cp:lastModifiedBy>Direktor</cp:lastModifiedBy>
  <cp:revision>107</cp:revision>
  <dcterms:created xsi:type="dcterms:W3CDTF">2018-02-25T12:06:15Z</dcterms:created>
  <dcterms:modified xsi:type="dcterms:W3CDTF">2018-03-20T07:12:10Z</dcterms:modified>
</cp:coreProperties>
</file>